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60" r:id="rId4"/>
    <p:sldId id="261" r:id="rId5"/>
    <p:sldId id="258" r:id="rId6"/>
    <p:sldId id="266" r:id="rId7"/>
    <p:sldId id="262" r:id="rId8"/>
    <p:sldId id="264" r:id="rId9"/>
    <p:sldId id="271" r:id="rId10"/>
    <p:sldId id="272" r:id="rId11"/>
    <p:sldId id="263" r:id="rId12"/>
    <p:sldId id="265" r:id="rId13"/>
    <p:sldId id="269" r:id="rId14"/>
    <p:sldId id="270" r:id="rId15"/>
    <p:sldId id="274" r:id="rId16"/>
    <p:sldId id="267" r:id="rId17"/>
    <p:sldId id="257" r:id="rId18"/>
    <p:sldId id="268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5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E32A82-BD2F-7E4F-B211-044A78C3FA4B}" type="datetimeFigureOut">
              <a:rPr lang="en-US" smtClean="0"/>
              <a:t>08/06/15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37280-B9DF-6C4B-AAE7-BC70555B9A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1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04208" y="695134"/>
            <a:ext cx="4848145" cy="34281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230"/>
            <a:ext cx="5484960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2442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892442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892442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892442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892442"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8924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9DA9CE5-CFE3-DA48-ADA4-FD9EE8F56E57}" type="slidenum">
              <a:rPr lang="en-US" sz="1200"/>
              <a:pPr/>
              <a:t>12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961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237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179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2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200"/>
            </a:lvl1pPr>
            <a:lvl2pPr marL="0" indent="160729" algn="ctr">
              <a:spcBef>
                <a:spcPts val="0"/>
              </a:spcBef>
              <a:buSzTx/>
              <a:buNone/>
              <a:defRPr sz="2200"/>
            </a:lvl2pPr>
            <a:lvl3pPr marL="0" indent="321457" algn="ctr">
              <a:spcBef>
                <a:spcPts val="0"/>
              </a:spcBef>
              <a:buSzTx/>
              <a:buNone/>
              <a:defRPr sz="2200"/>
            </a:lvl3pPr>
            <a:lvl4pPr marL="0" indent="482186" algn="ctr">
              <a:spcBef>
                <a:spcPts val="0"/>
              </a:spcBef>
              <a:buSzTx/>
              <a:buNone/>
              <a:defRPr sz="2200"/>
            </a:lvl4pPr>
            <a:lvl5pPr marL="0" indent="642915" algn="ctr">
              <a:spcBef>
                <a:spcPts val="0"/>
              </a:spcBef>
              <a:buSzTx/>
              <a:buNone/>
              <a:defRPr sz="2200"/>
            </a:lvl5pPr>
          </a:lstStyle>
          <a:p>
            <a:pPr lvl="0">
              <a:defRPr sz="1800"/>
            </a:pPr>
            <a:r>
              <a:rPr sz="2200"/>
              <a:t>Body Level One</a:t>
            </a:r>
          </a:p>
          <a:p>
            <a:pPr lvl="1">
              <a:defRPr sz="1800"/>
            </a:pPr>
            <a:r>
              <a:rPr sz="2200"/>
              <a:t>Body Level Two</a:t>
            </a:r>
          </a:p>
          <a:p>
            <a:pPr lvl="2">
              <a:defRPr sz="1800"/>
            </a:pPr>
            <a:r>
              <a:rPr sz="2200"/>
              <a:t>Body Level Three</a:t>
            </a:r>
          </a:p>
          <a:p>
            <a:pPr lvl="3">
              <a:defRPr sz="1800"/>
            </a:pPr>
            <a:r>
              <a:rPr sz="2200"/>
              <a:t>Body Level Four</a:t>
            </a:r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94313720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56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689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46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963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52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412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074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37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966E8-BFED-4845-A2B4-4E7CEDBF14FD}" type="datetimeFigureOut">
              <a:rPr lang="en-GB" smtClean="0"/>
              <a:t>08/06/15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D45AD-80B1-4094-A2F9-AD20E1A3DE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32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wmf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jpeg"/><Relationship Id="rId7" Type="http://schemas.openxmlformats.org/officeDocument/2006/relationships/image" Target="../media/image12.png"/><Relationship Id="rId8" Type="http://schemas.openxmlformats.org/officeDocument/2006/relationships/image" Target="../media/image13.jpeg"/><Relationship Id="rId9" Type="http://schemas.openxmlformats.org/officeDocument/2006/relationships/image" Target="../media/image14.jpe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jpeg"/><Relationship Id="rId10" Type="http://schemas.openxmlformats.org/officeDocument/2006/relationships/image" Target="../media/image29.png"/><Relationship Id="rId11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Summary of mini-demonstrators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0304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1026" name="Picture 2" descr="C:\Users\jasmina\Desktop\FAST-250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4712"/>
            <a:ext cx="1584176" cy="62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smina\Desktop\sponsor-lowr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021288"/>
            <a:ext cx="1626693" cy="64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asmina\Desktop\de_logo_rg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805264"/>
            <a:ext cx="1947664" cy="90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805264"/>
            <a:ext cx="864096" cy="864096"/>
          </a:xfrm>
          <a:prstGeom prst="rect">
            <a:avLst/>
          </a:prstGeom>
        </p:spPr>
      </p:pic>
      <p:pic>
        <p:nvPicPr>
          <p:cNvPr id="1030" name="Picture 6" descr="C:\Users\jasmina\Desktop\QM logo_Small_Black.e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625" y="6032666"/>
            <a:ext cx="2091550" cy="55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211" y="5966935"/>
            <a:ext cx="1547664" cy="68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23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hamKlyne-experimental-DMO.pd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9" r="-18129"/>
          <a:stretch>
            <a:fillRect/>
          </a:stretch>
        </p:blipFill>
        <p:spPr>
          <a:xfrm>
            <a:off x="-756592" y="132584"/>
            <a:ext cx="10898180" cy="5993579"/>
          </a:xfrm>
        </p:spPr>
      </p:pic>
    </p:spTree>
    <p:extLst>
      <p:ext uri="{BB962C8B-B14F-4D97-AF65-F5344CB8AC3E}">
        <p14:creationId xmlns:p14="http://schemas.microsoft.com/office/powerpoint/2010/main" val="1506241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438" y="263622"/>
            <a:ext cx="6858000" cy="2387600"/>
          </a:xfrm>
        </p:spPr>
        <p:txBody>
          <a:bodyPr>
            <a:normAutofit/>
          </a:bodyPr>
          <a:lstStyle/>
          <a:p>
            <a:r>
              <a:rPr lang="en-GB" sz="4200" dirty="0" smtClean="0"/>
              <a:t>Ethnographic themes in music production and consumption -</a:t>
            </a:r>
            <a:br>
              <a:rPr lang="en-GB" sz="4200" dirty="0" smtClean="0"/>
            </a:br>
            <a:r>
              <a:rPr lang="en-GB" sz="4200" dirty="0" smtClean="0"/>
              <a:t>Nottingham MRL</a:t>
            </a:r>
            <a:endParaRPr lang="en-GB" sz="4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7760" y="3428338"/>
            <a:ext cx="6858000" cy="3307743"/>
          </a:xfrm>
        </p:spPr>
        <p:txBody>
          <a:bodyPr>
            <a:normAutofit lnSpcReduction="10000"/>
          </a:bodyPr>
          <a:lstStyle/>
          <a:p>
            <a:pPr marL="514350" indent="-514350" algn="l">
              <a:buFont typeface="+mj-lt"/>
              <a:buAutoNum type="romanLcPeriod"/>
            </a:pPr>
            <a:r>
              <a:rPr lang="en-GB" dirty="0" smtClean="0"/>
              <a:t>communication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GB" dirty="0" smtClean="0"/>
              <a:t>composition 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GB" dirty="0" smtClean="0"/>
              <a:t>collaboration 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GB" dirty="0" smtClean="0"/>
              <a:t>content management &amp; planning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GB" dirty="0" smtClean="0"/>
              <a:t> performance </a:t>
            </a:r>
          </a:p>
          <a:p>
            <a:pPr marL="514350" indent="-514350" algn="l">
              <a:buFont typeface="+mj-lt"/>
              <a:buAutoNum type="romanLcPeriod"/>
            </a:pPr>
            <a:r>
              <a:rPr lang="en-GB" dirty="0" smtClean="0"/>
              <a:t>production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45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ChangeArrowheads="1"/>
          </p:cNvSpPr>
          <p:nvPr/>
        </p:nvSpPr>
        <p:spPr bwMode="auto">
          <a:xfrm>
            <a:off x="1295400" y="5153025"/>
            <a:ext cx="6754813" cy="155575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5181600" y="1603375"/>
            <a:ext cx="2438400" cy="1371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1676400" y="1603375"/>
            <a:ext cx="2438400" cy="1371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2286000" y="1755775"/>
            <a:ext cx="2438400" cy="1371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68313" y="304800"/>
            <a:ext cx="8370887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200" kern="0" dirty="0">
                <a:solidFill>
                  <a:srgbClr val="003366"/>
                </a:solidFill>
                <a:latin typeface="+mj-lt"/>
                <a:ea typeface="+mj-ea"/>
                <a:cs typeface="+mj-cs"/>
              </a:rPr>
              <a:t>Music Transcription in the Studio</a:t>
            </a:r>
            <a:endParaRPr lang="en-US" sz="3200" kern="0" dirty="0">
              <a:solidFill>
                <a:srgbClr val="0033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468313" y="1863725"/>
            <a:ext cx="395128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lnSpc>
                <a:spcPct val="150000"/>
              </a:lnSpc>
              <a:buClr>
                <a:srgbClr val="336699"/>
              </a:buClr>
              <a:buFont typeface="Wingdings" charset="0"/>
              <a:buChar char="§"/>
            </a:pPr>
            <a:r>
              <a:rPr lang="de-DE" sz="2000"/>
              <a:t>Production specific:</a:t>
            </a:r>
          </a:p>
          <a:p>
            <a:pPr marL="742950" lvl="1" indent="-285750">
              <a:lnSpc>
                <a:spcPct val="150000"/>
              </a:lnSpc>
              <a:buClr>
                <a:srgbClr val="9AAED2"/>
              </a:buClr>
              <a:buFont typeface="Arial" charset="0"/>
              <a:buChar char="–"/>
            </a:pPr>
            <a:r>
              <a:rPr lang="de-DE" sz="1200"/>
              <a:t>Acoustic properties of recording environment (microphones, amplifiers, room)</a:t>
            </a:r>
          </a:p>
          <a:p>
            <a:pPr marL="742950" lvl="1" indent="-285750">
              <a:lnSpc>
                <a:spcPct val="150000"/>
              </a:lnSpc>
              <a:buClr>
                <a:srgbClr val="9AAED2"/>
              </a:buClr>
              <a:buFont typeface="Arial" charset="0"/>
              <a:buChar char="–"/>
            </a:pPr>
            <a:endParaRPr lang="de-DE" sz="1200"/>
          </a:p>
          <a:p>
            <a:pPr marL="342900" indent="-342900">
              <a:lnSpc>
                <a:spcPct val="150000"/>
              </a:lnSpc>
              <a:buClr>
                <a:srgbClr val="336699"/>
              </a:buClr>
              <a:buFont typeface="Wingdings" charset="0"/>
              <a:buChar char="§"/>
            </a:pPr>
            <a:r>
              <a:rPr lang="de-DE" sz="2000"/>
              <a:t>Instrument-class specific</a:t>
            </a:r>
          </a:p>
          <a:p>
            <a:pPr marL="742950" lvl="1" indent="-285750">
              <a:lnSpc>
                <a:spcPct val="150000"/>
              </a:lnSpc>
              <a:buClr>
                <a:srgbClr val="9AAED2"/>
              </a:buClr>
              <a:buFont typeface="Arial" charset="0"/>
              <a:buChar char="–"/>
            </a:pPr>
            <a:r>
              <a:rPr lang="de-DE" sz="1200"/>
              <a:t>Signal models adapted to the specific sound production process of a class of instruments</a:t>
            </a:r>
          </a:p>
          <a:p>
            <a:pPr marL="742950" lvl="1" indent="-285750">
              <a:lnSpc>
                <a:spcPct val="150000"/>
              </a:lnSpc>
              <a:buClr>
                <a:srgbClr val="9AAED2"/>
              </a:buClr>
              <a:buFont typeface="Arial" charset="0"/>
              <a:buChar char="–"/>
            </a:pPr>
            <a:endParaRPr lang="de-DE" sz="1200"/>
          </a:p>
          <a:p>
            <a:pPr marL="342900" indent="-342900">
              <a:lnSpc>
                <a:spcPct val="150000"/>
              </a:lnSpc>
              <a:buClr>
                <a:srgbClr val="336699"/>
              </a:buClr>
              <a:buFont typeface="Wingdings" charset="0"/>
              <a:buChar char="§"/>
            </a:pPr>
            <a:r>
              <a:rPr lang="de-DE" sz="2000"/>
              <a:t>Instance specific</a:t>
            </a:r>
          </a:p>
          <a:p>
            <a:pPr marL="742950" lvl="1" indent="-285750">
              <a:lnSpc>
                <a:spcPct val="150000"/>
              </a:lnSpc>
              <a:buClr>
                <a:srgbClr val="9AAED2"/>
              </a:buClr>
              <a:buFont typeface="Arial" charset="0"/>
              <a:buChar char="–"/>
            </a:pPr>
            <a:r>
              <a:rPr lang="de-DE" sz="1200"/>
              <a:t>Acoustical prior knowledge about the specific instrument or performance</a:t>
            </a:r>
            <a:br>
              <a:rPr lang="de-DE" sz="1200"/>
            </a:br>
            <a:r>
              <a:rPr lang="de-DE" sz="1200"/>
              <a:t>(e.g.  learning from individual notes and performance sub-parts)</a:t>
            </a:r>
          </a:p>
        </p:txBody>
      </p:sp>
      <p:sp>
        <p:nvSpPr>
          <p:cNvPr id="3080" name="TextBox 1"/>
          <p:cNvSpPr txBox="1">
            <a:spLocks noChangeArrowheads="1"/>
          </p:cNvSpPr>
          <p:nvPr/>
        </p:nvSpPr>
        <p:spPr bwMode="auto">
          <a:xfrm>
            <a:off x="457200" y="1219200"/>
            <a:ext cx="8443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 b="1"/>
              <a:t>Concept:    Exploiting Strong Prior Knowledge Available</a:t>
            </a:r>
          </a:p>
        </p:txBody>
      </p:sp>
      <p:pic>
        <p:nvPicPr>
          <p:cNvPr id="3081" name="Picture 9" descr="C:\Users\ewerts\Desktop\recording-studio-microph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63725"/>
            <a:ext cx="177641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C:\Users\ewerts\Desktop\med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2193925"/>
            <a:ext cx="17494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C:\Users\ewerts\Desktop\Steinway_grand_piano_interi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13" y="3387725"/>
            <a:ext cx="158273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84" name="Straight Arrow Connector 3"/>
          <p:cNvCxnSpPr>
            <a:cxnSpLocks noChangeShapeType="1"/>
          </p:cNvCxnSpPr>
          <p:nvPr/>
        </p:nvCxnSpPr>
        <p:spPr bwMode="auto">
          <a:xfrm>
            <a:off x="6400800" y="3981450"/>
            <a:ext cx="6096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8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788" y="3381375"/>
            <a:ext cx="1647825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4318000"/>
            <a:ext cx="18176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87" name="Picture 15" descr="C:\Users\ewerts\Desktop\dic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88" y="5029200"/>
            <a:ext cx="2066925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TextBox 1"/>
          <p:cNvSpPr txBox="1">
            <a:spLocks noChangeArrowheads="1"/>
          </p:cNvSpPr>
          <p:nvPr/>
        </p:nvSpPr>
        <p:spPr bwMode="auto">
          <a:xfrm>
            <a:off x="469900" y="6308725"/>
            <a:ext cx="5343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b="1">
                <a:solidFill>
                  <a:srgbClr val="FF0000"/>
                </a:solidFill>
              </a:rPr>
              <a:t>Result</a:t>
            </a:r>
            <a:r>
              <a:rPr lang="en-GB" sz="2000">
                <a:solidFill>
                  <a:srgbClr val="FF0000"/>
                </a:solidFill>
              </a:rPr>
              <a:t>: Drastically increased model accuracy</a:t>
            </a:r>
          </a:p>
        </p:txBody>
      </p:sp>
    </p:spTree>
    <p:extLst>
      <p:ext uri="{BB962C8B-B14F-4D97-AF65-F5344CB8AC3E}">
        <p14:creationId xmlns:p14="http://schemas.microsoft.com/office/powerpoint/2010/main" val="101008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iulio Moro.pd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24" r="-18124"/>
          <a:stretch>
            <a:fillRect/>
          </a:stretch>
        </p:blipFill>
        <p:spPr>
          <a:xfrm>
            <a:off x="-654664" y="404664"/>
            <a:ext cx="10403454" cy="5721499"/>
          </a:xfrm>
        </p:spPr>
      </p:pic>
    </p:spTree>
    <p:extLst>
      <p:ext uri="{BB962C8B-B14F-4D97-AF65-F5344CB8AC3E}">
        <p14:creationId xmlns:p14="http://schemas.microsoft.com/office/powerpoint/2010/main" val="310188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dib_Mehrabi.pdf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70" r="-7670"/>
          <a:stretch/>
        </p:blipFill>
        <p:spPr>
          <a:xfrm>
            <a:off x="0" y="260648"/>
            <a:ext cx="9020380" cy="5865515"/>
          </a:xfrm>
        </p:spPr>
      </p:pic>
    </p:spTree>
    <p:extLst>
      <p:ext uri="{BB962C8B-B14F-4D97-AF65-F5344CB8AC3E}">
        <p14:creationId xmlns:p14="http://schemas.microsoft.com/office/powerpoint/2010/main" val="705536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w_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31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510704" y="411730"/>
            <a:ext cx="6122592" cy="844345"/>
          </a:xfrm>
          <a:prstGeom prst="rect">
            <a:avLst/>
          </a:prstGeom>
        </p:spPr>
        <p:txBody>
          <a:bodyPr/>
          <a:lstStyle>
            <a:lvl1pPr>
              <a:defRPr sz="6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45A7DE"/>
                </a:solidFill>
              </a:rPr>
              <a:t>Harmonic Visualiser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753070" y="1614262"/>
            <a:ext cx="3662603" cy="4370827"/>
          </a:xfrm>
          <a:prstGeom prst="rect">
            <a:avLst/>
          </a:prstGeom>
        </p:spPr>
        <p:txBody>
          <a:bodyPr/>
          <a:lstStyle/>
          <a:p>
            <a:pPr marL="388233" indent="-388233" algn="l">
              <a:buSzPct val="4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58585"/>
                </a:solidFill>
              </a:rPr>
              <a:t>Quasi-harmonic Analysis</a:t>
            </a:r>
          </a:p>
          <a:p>
            <a:pPr marL="388233" indent="-388233" algn="l">
              <a:buSzPct val="4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58585"/>
                </a:solidFill>
              </a:rPr>
              <a:t>Temporal Tracking with variable pitch</a:t>
            </a:r>
          </a:p>
          <a:p>
            <a:pPr marL="388233" indent="-388233" algn="l">
              <a:buSzPct val="4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58585"/>
                </a:solidFill>
              </a:rPr>
              <a:t>Harmonic sinusoid note representation</a:t>
            </a:r>
          </a:p>
          <a:p>
            <a:pPr marL="388233" indent="-388233" algn="l">
              <a:buSzPct val="4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58585"/>
                </a:solidFill>
              </a:rPr>
              <a:t>Audio editing</a:t>
            </a:r>
          </a:p>
          <a:p>
            <a:pPr marL="388233" indent="-388233" algn="l">
              <a:buSzPct val="4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58585"/>
                </a:solidFill>
              </a:rPr>
              <a:t>Modulations and Transformations</a:t>
            </a:r>
          </a:p>
          <a:p>
            <a:pPr marL="388233" indent="-388233" algn="l">
              <a:buSzPct val="47000"/>
              <a:buBlip>
                <a:blip r:embed="rId2"/>
              </a:buBlip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858585"/>
                </a:solidFill>
              </a:rPr>
              <a:t>Vibrato </a:t>
            </a:r>
          </a:p>
        </p:txBody>
      </p:sp>
      <p:pic>
        <p:nvPicPr>
          <p:cNvPr id="34" name="Screen Shot 2015-05-31 at 23.51.5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3773" y="1510078"/>
            <a:ext cx="4354165" cy="2363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Screen Shot 2015-05-31 at 23.53.19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3686" y="3851089"/>
            <a:ext cx="4474339" cy="22828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3712746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vid de Roure SALTslide.pd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785597" y="260648"/>
            <a:ext cx="10665320" cy="5865515"/>
          </a:xfrm>
        </p:spPr>
      </p:pic>
    </p:spTree>
    <p:extLst>
      <p:ext uri="{BB962C8B-B14F-4D97-AF65-F5344CB8AC3E}">
        <p14:creationId xmlns:p14="http://schemas.microsoft.com/office/powerpoint/2010/main" val="2077241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Heunwoo Choi.pd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654665" y="404664"/>
            <a:ext cx="10475619" cy="5761186"/>
          </a:xfrm>
        </p:spPr>
      </p:pic>
    </p:spTree>
    <p:extLst>
      <p:ext uri="{BB962C8B-B14F-4D97-AF65-F5344CB8AC3E}">
        <p14:creationId xmlns:p14="http://schemas.microsoft.com/office/powerpoint/2010/main" val="3483324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omasw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rrowheads="1"/>
          </p:cNvPicPr>
          <p:nvPr/>
        </p:nvPicPr>
        <p:blipFill>
          <a:blip r:embed="rId2">
            <a:alphaModFix amt="9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9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rrowheads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746500"/>
            <a:ext cx="3949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6" name="Rectangle 3"/>
          <p:cNvSpPr>
            <a:spLocks/>
          </p:cNvSpPr>
          <p:nvPr/>
        </p:nvSpPr>
        <p:spPr bwMode="auto">
          <a:xfrm>
            <a:off x="153988" y="101600"/>
            <a:ext cx="83931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/>
          <a:p>
            <a:pPr marL="38100">
              <a:lnSpc>
                <a:spcPct val="100000"/>
              </a:lnSpc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6553200" algn="l"/>
                <a:tab pos="7277100" algn="l"/>
                <a:tab pos="8001000" algn="l"/>
                <a:tab pos="8128000" algn="l"/>
              </a:tabLst>
            </a:pPr>
            <a:r>
              <a:rPr lang="en-US" sz="2200" b="1">
                <a:solidFill>
                  <a:srgbClr val="FFFF00"/>
                </a:solidFill>
                <a:latin typeface="Lucida Grande" charset="0"/>
                <a:cs typeface="Lucida Grande" charset="0"/>
                <a:sym typeface="Lucida Grande" charset="0"/>
              </a:rPr>
              <a:t>Moodplay: a semantic mood-based collaborative jukebox</a:t>
            </a:r>
          </a:p>
        </p:txBody>
      </p:sp>
      <p:pic>
        <p:nvPicPr>
          <p:cNvPr id="13317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6408738"/>
            <a:ext cx="146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8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426200"/>
            <a:ext cx="2286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9" name="Picture 6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6346825"/>
            <a:ext cx="18923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20" name="Rectangle 7"/>
          <p:cNvSpPr>
            <a:spLocks/>
          </p:cNvSpPr>
          <p:nvPr/>
        </p:nvSpPr>
        <p:spPr bwMode="auto">
          <a:xfrm>
            <a:off x="277813" y="503238"/>
            <a:ext cx="62960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200" bIns="0">
            <a:spAutoFit/>
          </a:bodyPr>
          <a:lstStyle/>
          <a:p>
            <a:pPr marL="38100">
              <a:lnSpc>
                <a:spcPct val="100000"/>
              </a:lnSpc>
              <a:tabLst>
                <a:tab pos="762000" algn="l"/>
                <a:tab pos="1485900" algn="l"/>
                <a:tab pos="2209800" algn="l"/>
                <a:tab pos="2933700" algn="l"/>
                <a:tab pos="3657600" algn="l"/>
                <a:tab pos="4381500" algn="l"/>
                <a:tab pos="5105400" algn="l"/>
                <a:tab pos="5829300" algn="l"/>
                <a:tab pos="5880100" algn="l"/>
              </a:tabLst>
            </a:pPr>
            <a:r>
              <a:rPr lang="en-US" sz="1600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Mathieu Barthet, György Fazekas, Alo Allik, James Woodbridge</a:t>
            </a:r>
          </a:p>
        </p:txBody>
      </p:sp>
      <p:sp>
        <p:nvSpPr>
          <p:cNvPr id="13321" name="Rectangle 8"/>
          <p:cNvSpPr>
            <a:spLocks/>
          </p:cNvSpPr>
          <p:nvPr/>
        </p:nvSpPr>
        <p:spPr bwMode="auto">
          <a:xfrm>
            <a:off x="234950" y="862013"/>
            <a:ext cx="4356100" cy="2794000"/>
          </a:xfrm>
          <a:prstGeom prst="rect">
            <a:avLst/>
          </a:prstGeom>
          <a:solidFill>
            <a:srgbClr val="254061">
              <a:alpha val="69803"/>
            </a:srgbClr>
          </a:solidFill>
          <a:ln w="9525">
            <a:solidFill>
              <a:srgbClr val="376092"/>
            </a:solidFill>
            <a:round/>
            <a:headEnd/>
            <a:tailEnd/>
          </a:ln>
        </p:spPr>
        <p:txBody>
          <a:bodyPr lIns="88900" tIns="88900" rIns="90000" bIns="88900"/>
          <a:lstStyle/>
          <a:p>
            <a:pPr>
              <a:lnSpc>
                <a:spcPct val="100000"/>
              </a:lnSpc>
              <a:buSzPct val="50000"/>
              <a:buFontTx/>
              <a:buBlip>
                <a:blip r:embed="rId7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</a:pPr>
            <a:r>
              <a:rPr lang="en-US" sz="1400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Moodplay allows users to collectively select music and control lighting effects conveying desired emotions.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</a:pPr>
            <a:endParaRPr lang="en-US" sz="1400">
              <a:solidFill>
                <a:srgbClr val="FFFFFF"/>
              </a:solidFill>
              <a:latin typeface="Lucida Grande" charset="0"/>
              <a:cs typeface="Lucida Grande" charset="0"/>
              <a:sym typeface="Lucida Grande" charset="0"/>
            </a:endParaRPr>
          </a:p>
          <a:p>
            <a:pPr>
              <a:lnSpc>
                <a:spcPct val="100000"/>
              </a:lnSpc>
              <a:buSzPct val="50000"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</a:pPr>
            <a:r>
              <a:rPr lang="en-US" sz="1400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The system combines audio and semantic web technologies to provide personalised and interactive musical experiences.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</a:pPr>
            <a:endParaRPr lang="en-US" sz="1400">
              <a:solidFill>
                <a:srgbClr val="FFFFFF"/>
              </a:solidFill>
              <a:latin typeface="Lucida Grande" charset="0"/>
              <a:cs typeface="Lucida Grande" charset="0"/>
              <a:sym typeface="Lucida Grande" charset="0"/>
            </a:endParaRPr>
          </a:p>
          <a:p>
            <a:pPr>
              <a:lnSpc>
                <a:spcPct val="100000"/>
              </a:lnSpc>
              <a:buSzPct val="50000"/>
              <a:buFontTx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</a:pPr>
            <a:r>
              <a:rPr lang="en-US" sz="1400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In order to vote for the music, participants can choose degree of energy and pleasantness (Arousal-Valence) using our Mood Conductor web app.</a:t>
            </a:r>
          </a:p>
        </p:txBody>
      </p:sp>
      <p:sp>
        <p:nvSpPr>
          <p:cNvPr id="13322" name="Rectangle 9"/>
          <p:cNvSpPr>
            <a:spLocks/>
          </p:cNvSpPr>
          <p:nvPr/>
        </p:nvSpPr>
        <p:spPr bwMode="auto">
          <a:xfrm>
            <a:off x="4576763" y="4191000"/>
            <a:ext cx="4356100" cy="1930400"/>
          </a:xfrm>
          <a:prstGeom prst="rect">
            <a:avLst/>
          </a:prstGeom>
          <a:solidFill>
            <a:srgbClr val="254061">
              <a:alpha val="59607"/>
            </a:srgbClr>
          </a:solidFill>
          <a:ln w="9525">
            <a:solidFill>
              <a:srgbClr val="376092"/>
            </a:solidFill>
            <a:round/>
            <a:headEnd/>
            <a:tailEnd/>
          </a:ln>
        </p:spPr>
        <p:txBody>
          <a:bodyPr lIns="88900" tIns="88900" rIns="90000" bIns="88900"/>
          <a:lstStyle/>
          <a:p>
            <a:pPr>
              <a:lnSpc>
                <a:spcPct val="100000"/>
              </a:lnSpc>
              <a:buSzPct val="5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</a:pPr>
            <a:r>
              <a:rPr lang="en-US" sz="1400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The audio client queries mood coordinates and track metadata from a triple store using a SPARQL endpoint.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</a:pPr>
            <a:endParaRPr lang="en-US" sz="1400">
              <a:solidFill>
                <a:srgbClr val="FFFFFF"/>
              </a:solidFill>
              <a:latin typeface="Lucida Grande" charset="0"/>
              <a:cs typeface="Lucida Grande" charset="0"/>
              <a:sym typeface="Lucida Grande" charset="0"/>
            </a:endParaRPr>
          </a:p>
          <a:p>
            <a:pPr>
              <a:lnSpc>
                <a:spcPct val="100000"/>
              </a:lnSpc>
              <a:buSzPct val="5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4495800" algn="l"/>
              </a:tabLst>
            </a:pPr>
            <a:r>
              <a:rPr lang="en-US" sz="1400">
                <a:solidFill>
                  <a:srgbClr val="FFFFFF"/>
                </a:solidFill>
                <a:latin typeface="Lucida Grande" charset="0"/>
                <a:cs typeface="Lucida Grande" charset="0"/>
                <a:sym typeface="Lucida Grande" charset="0"/>
              </a:rPr>
              <a:t>The mood metadata is crowd-sourced from Last.FM tags and converted to Arousal-Valence coordinates using the Affective Circumplex Transform.</a:t>
            </a:r>
          </a:p>
        </p:txBody>
      </p:sp>
      <p:pic>
        <p:nvPicPr>
          <p:cNvPr id="13323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2514600"/>
            <a:ext cx="237490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24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990600"/>
            <a:ext cx="2374900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25" name="Picture 12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489075"/>
            <a:ext cx="16129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19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0868" y="-318203"/>
            <a:ext cx="6046296" cy="7176203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Augmenting Instruments</a:t>
            </a:r>
            <a:r>
              <a:rPr lang="en-US" sz="4000" b="1" u="sng" dirty="0" smtClean="0"/>
              <a:t/>
            </a:r>
            <a:br>
              <a:rPr lang="en-US" sz="4000" b="1" u="sng" dirty="0" smtClean="0"/>
            </a:br>
            <a:r>
              <a:rPr lang="en-US" sz="4000" b="1" u="sng" dirty="0" smtClean="0"/>
              <a:t/>
            </a:r>
            <a:br>
              <a:rPr lang="en-US" sz="4000" b="1" u="sng" dirty="0" smtClean="0"/>
            </a:br>
            <a:r>
              <a:rPr lang="en-US" sz="2800" b="1" dirty="0" err="1" smtClean="0"/>
              <a:t>Carolan</a:t>
            </a:r>
            <a:r>
              <a:rPr lang="en-US" sz="2800" b="1" dirty="0" smtClean="0"/>
              <a:t> guitar ‘On the Road ‘15’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Studies of Use – Scoping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Augmenting, Sensing and Capturing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Performing, Studios and </a:t>
            </a:r>
            <a:r>
              <a:rPr lang="en-US" sz="2800" b="1" dirty="0" err="1" smtClean="0"/>
              <a:t>Liveness</a:t>
            </a: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At Performing Data, WOMAD </a:t>
            </a:r>
            <a:br>
              <a:rPr lang="en-US" sz="2800" b="1" dirty="0" smtClean="0"/>
            </a:br>
            <a:r>
              <a:rPr lang="en-US" sz="2800" b="1" dirty="0" smtClean="0"/>
              <a:t>and NIME 2015</a:t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>Catalyst for Design – DMO, Extraction, Learning, Practice &amp; Consumption</a:t>
            </a:r>
            <a:endParaRPr lang="en-US" sz="2800" b="1" dirty="0"/>
          </a:p>
        </p:txBody>
      </p:sp>
      <p:pic>
        <p:nvPicPr>
          <p:cNvPr id="4" name="Picture 3" descr="Untitled 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" y="0"/>
            <a:ext cx="3412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26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586604"/>
            <a:ext cx="7358063" cy="5314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67359">
              <a:defRPr sz="416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 lvl="0">
              <a:defRPr sz="1800"/>
            </a:pPr>
            <a:r>
              <a:rPr sz="2900"/>
              <a:t>Multitrack testbed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634007" y="1449901"/>
            <a:ext cx="3261779" cy="4594591"/>
          </a:xfrm>
          <a:prstGeom prst="rect">
            <a:avLst/>
          </a:prstGeom>
        </p:spPr>
        <p:txBody>
          <a:bodyPr/>
          <a:lstStyle/>
          <a:p>
            <a:pPr marL="160729" indent="-160729" algn="l">
              <a:buSzPct val="45000"/>
              <a:buBlip>
                <a:blip r:embed="rId2"/>
              </a:buBlip>
              <a:defRPr sz="1800"/>
            </a:pPr>
            <a:r>
              <a:rPr sz="1800">
                <a:latin typeface="Monaco"/>
                <a:ea typeface="Monaco"/>
                <a:cs typeface="Monaco"/>
                <a:sym typeface="Monaco"/>
              </a:rPr>
              <a:t> A database of semantically linked metadata about audio recordings</a:t>
            </a:r>
          </a:p>
          <a:p>
            <a:pPr lvl="0" algn="l">
              <a:defRPr sz="1800"/>
            </a:pPr>
            <a:endParaRPr sz="1800">
              <a:latin typeface="Monaco"/>
              <a:ea typeface="Monaco"/>
              <a:cs typeface="Monaco"/>
              <a:sym typeface="Monaco"/>
            </a:endParaRPr>
          </a:p>
          <a:p>
            <a:pPr marL="126557" indent="-126557" algn="l">
              <a:buSzPct val="45000"/>
              <a:buBlip>
                <a:blip r:embed="rId2"/>
              </a:buBlip>
              <a:defRPr sz="1800"/>
            </a:pPr>
            <a:r>
              <a:rPr sz="1800">
                <a:latin typeface="Monaco"/>
                <a:ea typeface="Monaco"/>
                <a:cs typeface="Monaco"/>
                <a:sym typeface="Monaco"/>
              </a:rPr>
              <a:t> Users can input, search and browse linked data</a:t>
            </a:r>
          </a:p>
          <a:p>
            <a:pPr lvl="0" algn="l">
              <a:defRPr sz="1800"/>
            </a:pPr>
            <a:endParaRPr sz="1800">
              <a:latin typeface="Monaco"/>
              <a:ea typeface="Monaco"/>
              <a:cs typeface="Monaco"/>
              <a:sym typeface="Monaco"/>
            </a:endParaRPr>
          </a:p>
          <a:p>
            <a:pPr marL="176974" indent="-176974" algn="l">
              <a:buSzPct val="45000"/>
              <a:buBlip>
                <a:blip r:embed="rId2"/>
              </a:buBlip>
              <a:defRPr sz="1800"/>
            </a:pPr>
            <a:r>
              <a:rPr sz="1800">
                <a:latin typeface="Monaco"/>
                <a:ea typeface="Monaco"/>
                <a:cs typeface="Monaco"/>
                <a:sym typeface="Monaco"/>
              </a:rPr>
              <a:t> Faceted search and data display through various categories</a:t>
            </a:r>
          </a:p>
          <a:p>
            <a:pPr lvl="0" algn="l">
              <a:defRPr sz="1800"/>
            </a:pPr>
            <a:endParaRPr sz="1800">
              <a:latin typeface="Monaco"/>
              <a:ea typeface="Monaco"/>
              <a:cs typeface="Monaco"/>
              <a:sym typeface="Monaco"/>
            </a:endParaRPr>
          </a:p>
          <a:p>
            <a:pPr marL="176974" indent="-176974" algn="l">
              <a:buSzPct val="45000"/>
              <a:buBlip>
                <a:blip r:embed="rId2"/>
              </a:buBlip>
              <a:defRPr sz="1800"/>
            </a:pPr>
            <a:r>
              <a:rPr sz="1800">
                <a:latin typeface="Monaco"/>
                <a:ea typeface="Monaco"/>
                <a:cs typeface="Monaco"/>
                <a:sym typeface="Monaco"/>
              </a:rPr>
              <a:t> User-restricted data</a:t>
            </a:r>
          </a:p>
        </p:txBody>
      </p:sp>
      <p:pic>
        <p:nvPicPr>
          <p:cNvPr id="34" name="Screen Shot 2015-06-01 at 17.21.13-enhanc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654" y="1434634"/>
            <a:ext cx="4993699" cy="4594591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570710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899592" y="861443"/>
            <a:ext cx="1584176" cy="1514532"/>
          </a:xfrm>
          <a:prstGeom prst="ca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ight Arrow 71"/>
          <p:cNvSpPr/>
          <p:nvPr/>
        </p:nvSpPr>
        <p:spPr>
          <a:xfrm>
            <a:off x="2525818" y="1871919"/>
            <a:ext cx="1112427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ight Arrow 72"/>
          <p:cNvSpPr/>
          <p:nvPr/>
        </p:nvSpPr>
        <p:spPr>
          <a:xfrm rot="10800000">
            <a:off x="2525817" y="1223847"/>
            <a:ext cx="1112427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2525816" y="916070"/>
            <a:ext cx="118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http </a:t>
            </a:r>
            <a:r>
              <a:rPr lang="es-ES" sz="1400" dirty="0" err="1" smtClean="0"/>
              <a:t>request</a:t>
            </a:r>
            <a:endParaRPr lang="es-ES" sz="1400" dirty="0" smtClean="0"/>
          </a:p>
        </p:txBody>
      </p:sp>
      <p:sp>
        <p:nvSpPr>
          <p:cNvPr id="101" name="TextBox 100"/>
          <p:cNvSpPr txBox="1"/>
          <p:nvPr/>
        </p:nvSpPr>
        <p:spPr>
          <a:xfrm>
            <a:off x="2483768" y="1583887"/>
            <a:ext cx="1291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http response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899593" y="144782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Web server (Django)</a:t>
            </a:r>
          </a:p>
          <a:p>
            <a:r>
              <a:rPr lang="es-ES" sz="1200" dirty="0" err="1" smtClean="0"/>
              <a:t>Python</a:t>
            </a:r>
            <a:r>
              <a:rPr lang="es-ES" sz="1200" dirty="0" smtClean="0"/>
              <a:t> / </a:t>
            </a:r>
            <a:r>
              <a:rPr lang="es-ES" sz="1200" dirty="0" err="1" smtClean="0"/>
              <a:t>Matlab</a:t>
            </a:r>
            <a:endParaRPr lang="es-ES" sz="1200" dirty="0" smtClean="0"/>
          </a:p>
          <a:p>
            <a:endParaRPr lang="es-ES" sz="1200" dirty="0" smtClean="0"/>
          </a:p>
        </p:txBody>
      </p:sp>
      <p:grpSp>
        <p:nvGrpSpPr>
          <p:cNvPr id="106" name="Group 105"/>
          <p:cNvGrpSpPr/>
          <p:nvPr/>
        </p:nvGrpSpPr>
        <p:grpSpPr>
          <a:xfrm>
            <a:off x="1835696" y="2456509"/>
            <a:ext cx="2546259" cy="756467"/>
            <a:chOff x="2210018" y="3699229"/>
            <a:chExt cx="2546259" cy="756467"/>
          </a:xfrm>
        </p:grpSpPr>
        <p:sp>
          <p:nvSpPr>
            <p:cNvPr id="100" name="Rectangle 99"/>
            <p:cNvSpPr/>
            <p:nvPr/>
          </p:nvSpPr>
          <p:spPr>
            <a:xfrm>
              <a:off x="2222404" y="3717032"/>
              <a:ext cx="252822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400" dirty="0" smtClean="0"/>
                <a:t>Audio file (</a:t>
              </a:r>
              <a:r>
                <a:rPr lang="es-ES" sz="1400" dirty="0" err="1" smtClean="0"/>
                <a:t>binary</a:t>
              </a:r>
              <a:r>
                <a:rPr lang="es-ES" sz="1400" dirty="0" smtClean="0"/>
                <a:t>)</a:t>
              </a:r>
            </a:p>
            <a:p>
              <a:r>
                <a:rPr lang="es-ES" sz="1400" dirty="0" err="1" smtClean="0"/>
                <a:t>Metadata</a:t>
              </a:r>
              <a:r>
                <a:rPr lang="es-ES" sz="1400" dirty="0" smtClean="0"/>
                <a:t> (</a:t>
              </a:r>
              <a:r>
                <a:rPr lang="es-ES" sz="1400" dirty="0" err="1" smtClean="0"/>
                <a:t>json</a:t>
              </a:r>
              <a:r>
                <a:rPr lang="es-ES" sz="1400" dirty="0" smtClean="0"/>
                <a:t>) [</a:t>
              </a:r>
              <a:br>
                <a:rPr lang="es-ES" sz="1400" dirty="0" smtClean="0"/>
              </a:br>
              <a:r>
                <a:rPr lang="es-ES" sz="1400" dirty="0" smtClean="0"/>
                <a:t>     beat position, beat </a:t>
              </a:r>
              <a:r>
                <a:rPr lang="es-ES" sz="1400" dirty="0" err="1" smtClean="0"/>
                <a:t>similarity</a:t>
              </a:r>
              <a:r>
                <a:rPr lang="es-ES" sz="1400" dirty="0" smtClean="0"/>
                <a:t>]</a:t>
              </a:r>
              <a:endParaRPr lang="en-US" sz="1400" dirty="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2210018" y="3699229"/>
              <a:ext cx="2546259" cy="756467"/>
            </a:xfrm>
            <a:prstGeom prst="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8" name="Straight Connector 107"/>
          <p:cNvCxnSpPr/>
          <p:nvPr/>
        </p:nvCxnSpPr>
        <p:spPr>
          <a:xfrm flipH="1" flipV="1">
            <a:off x="3059832" y="1916832"/>
            <a:ext cx="1" cy="4707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406318" y="3573016"/>
            <a:ext cx="654800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/>
              <a:t>First</a:t>
            </a:r>
            <a:r>
              <a:rPr lang="es-ES" sz="1600" dirty="0" smtClean="0"/>
              <a:t> </a:t>
            </a:r>
            <a:r>
              <a:rPr lang="es-ES" sz="1600" dirty="0" err="1" smtClean="0"/>
              <a:t>phase</a:t>
            </a:r>
            <a:r>
              <a:rPr lang="es-ES" sz="1600" dirty="0" smtClean="0"/>
              <a:t>  - </a:t>
            </a:r>
            <a:r>
              <a:rPr lang="es-ES" sz="1600" dirty="0" err="1" smtClean="0"/>
              <a:t>Song</a:t>
            </a:r>
            <a:r>
              <a:rPr lang="es-ES" sz="1600" dirty="0" smtClean="0"/>
              <a:t> </a:t>
            </a:r>
            <a:r>
              <a:rPr lang="es-ES" sz="1600" dirty="0" err="1" smtClean="0"/>
              <a:t>duration</a:t>
            </a:r>
            <a:r>
              <a:rPr lang="es-ES" sz="1600" dirty="0" smtClean="0"/>
              <a:t>:</a:t>
            </a:r>
            <a:endParaRPr lang="en-US" sz="1600" dirty="0" smtClean="0"/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 smtClean="0"/>
              <a:t>Compute beat-synch descriptors (MFCC, melody, energy, …)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ES" sz="1600" dirty="0" smtClean="0"/>
              <a:t>Compute inter-beat </a:t>
            </a:r>
            <a:r>
              <a:rPr lang="en-US" sz="1600" dirty="0" smtClean="0"/>
              <a:t>distance measure to build graph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600" dirty="0" smtClean="0"/>
              <a:t>Play the path closest to the desired duration. </a:t>
            </a:r>
          </a:p>
          <a:p>
            <a:pPr marL="285750" indent="-285750">
              <a:buFont typeface="Wingdings" pitchFamily="2" charset="2"/>
              <a:buChar char="q"/>
            </a:pPr>
            <a:endParaRPr lang="es-ES" sz="1600" dirty="0"/>
          </a:p>
          <a:p>
            <a:r>
              <a:rPr lang="es-ES" sz="1600" dirty="0" err="1" smtClean="0"/>
              <a:t>Second</a:t>
            </a:r>
            <a:r>
              <a:rPr lang="es-ES" sz="1600" dirty="0" smtClean="0"/>
              <a:t> </a:t>
            </a:r>
            <a:r>
              <a:rPr lang="es-ES" sz="1600" dirty="0" err="1" smtClean="0"/>
              <a:t>Phase</a:t>
            </a:r>
            <a:r>
              <a:rPr lang="es-ES" sz="1600" dirty="0" smtClean="0"/>
              <a:t> - </a:t>
            </a:r>
            <a:r>
              <a:rPr lang="es-ES" sz="1600" dirty="0" err="1" smtClean="0"/>
              <a:t>Playlist</a:t>
            </a:r>
            <a:r>
              <a:rPr lang="es-ES" sz="1600" dirty="0" smtClean="0"/>
              <a:t>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ES" sz="1600" dirty="0" err="1" smtClean="0"/>
              <a:t>Transitions</a:t>
            </a:r>
            <a:r>
              <a:rPr lang="es-ES" sz="1600" dirty="0" smtClean="0"/>
              <a:t> </a:t>
            </a:r>
            <a:r>
              <a:rPr lang="es-ES" sz="1600" dirty="0" err="1" smtClean="0"/>
              <a:t>between</a:t>
            </a:r>
            <a:r>
              <a:rPr lang="es-ES" sz="1600" dirty="0" smtClean="0"/>
              <a:t> </a:t>
            </a:r>
            <a:r>
              <a:rPr lang="es-ES" sz="1600" dirty="0" err="1" smtClean="0"/>
              <a:t>songs</a:t>
            </a:r>
            <a:r>
              <a:rPr lang="es-ES" sz="1600" dirty="0" smtClean="0"/>
              <a:t>: beat match, </a:t>
            </a:r>
            <a:r>
              <a:rPr lang="es-ES" sz="1600" dirty="0" err="1" smtClean="0"/>
              <a:t>crossfaders</a:t>
            </a:r>
            <a:r>
              <a:rPr lang="es-ES" sz="1600" dirty="0" smtClean="0"/>
              <a:t> (</a:t>
            </a:r>
            <a:r>
              <a:rPr lang="es-ES" sz="1600" dirty="0" err="1" smtClean="0"/>
              <a:t>energy</a:t>
            </a:r>
            <a:r>
              <a:rPr lang="es-ES" sz="1600" dirty="0" smtClean="0"/>
              <a:t>, </a:t>
            </a:r>
            <a:r>
              <a:rPr lang="es-ES" sz="1600" dirty="0" err="1" smtClean="0"/>
              <a:t>filters</a:t>
            </a:r>
            <a:r>
              <a:rPr lang="es-ES" sz="1600" dirty="0" smtClean="0"/>
              <a:t>, etc.)</a:t>
            </a:r>
          </a:p>
          <a:p>
            <a:pPr marL="285750" indent="-285750">
              <a:buFont typeface="Wingdings" pitchFamily="2" charset="2"/>
              <a:buChar char="q"/>
            </a:pPr>
            <a:endParaRPr lang="es-ES" sz="1600" dirty="0"/>
          </a:p>
          <a:p>
            <a:r>
              <a:rPr lang="en-US" sz="1600" dirty="0" smtClean="0"/>
              <a:t>Third</a:t>
            </a:r>
            <a:r>
              <a:rPr lang="es-ES" sz="1600" dirty="0" smtClean="0"/>
              <a:t> </a:t>
            </a:r>
            <a:r>
              <a:rPr lang="es-ES" sz="1600" dirty="0" err="1" smtClean="0"/>
              <a:t>Phase</a:t>
            </a:r>
            <a:r>
              <a:rPr lang="es-ES" sz="1600" dirty="0" smtClean="0"/>
              <a:t> – Mobile </a:t>
            </a:r>
            <a:r>
              <a:rPr lang="es-ES" sz="1600" dirty="0" err="1" smtClean="0"/>
              <a:t>Devices</a:t>
            </a:r>
            <a:r>
              <a:rPr lang="es-ES" sz="1600" dirty="0" smtClean="0"/>
              <a:t>: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s-ES" sz="1600" dirty="0" err="1" smtClean="0"/>
              <a:t>Mix</a:t>
            </a:r>
            <a:r>
              <a:rPr lang="es-ES" sz="1600" dirty="0" smtClean="0"/>
              <a:t> </a:t>
            </a:r>
            <a:r>
              <a:rPr lang="es-ES" sz="1600" dirty="0" err="1" smtClean="0"/>
              <a:t>playlist</a:t>
            </a:r>
            <a:r>
              <a:rPr lang="es-ES" sz="1600" dirty="0"/>
              <a:t> </a:t>
            </a:r>
            <a:r>
              <a:rPr lang="es-ES" sz="1600" dirty="0" err="1" smtClean="0"/>
              <a:t>based</a:t>
            </a:r>
            <a:r>
              <a:rPr lang="es-ES" sz="1600" dirty="0" smtClean="0"/>
              <a:t> </a:t>
            </a:r>
            <a:r>
              <a:rPr lang="es-ES" sz="1600" dirty="0" err="1" smtClean="0"/>
              <a:t>on</a:t>
            </a:r>
            <a:r>
              <a:rPr lang="es-ES" sz="1600" dirty="0" smtClean="0"/>
              <a:t> </a:t>
            </a:r>
            <a:r>
              <a:rPr lang="es-ES" sz="1600" dirty="0" err="1" smtClean="0"/>
              <a:t>mobile</a:t>
            </a:r>
            <a:r>
              <a:rPr lang="es-ES" sz="1600" dirty="0" smtClean="0"/>
              <a:t> </a:t>
            </a:r>
            <a:r>
              <a:rPr lang="es-ES" sz="1600" dirty="0" err="1" smtClean="0"/>
              <a:t>device</a:t>
            </a:r>
            <a:r>
              <a:rPr lang="es-ES" sz="1600" dirty="0" smtClean="0"/>
              <a:t> </a:t>
            </a:r>
            <a:r>
              <a:rPr lang="es-ES" sz="1600" dirty="0" err="1" smtClean="0"/>
              <a:t>context</a:t>
            </a:r>
            <a:r>
              <a:rPr lang="es-ES" sz="1600" dirty="0" smtClean="0"/>
              <a:t> (</a:t>
            </a:r>
            <a:r>
              <a:rPr lang="es-ES" sz="1600" dirty="0" err="1" smtClean="0"/>
              <a:t>location</a:t>
            </a:r>
            <a:r>
              <a:rPr lang="es-ES" sz="1600" dirty="0" smtClean="0"/>
              <a:t>, </a:t>
            </a:r>
            <a:r>
              <a:rPr lang="es-ES" sz="1600" dirty="0" err="1" smtClean="0"/>
              <a:t>accelerometer</a:t>
            </a:r>
            <a:r>
              <a:rPr lang="es-ES" sz="1600" dirty="0" smtClean="0"/>
              <a:t>, </a:t>
            </a:r>
            <a:r>
              <a:rPr lang="es-ES" sz="1600" dirty="0" err="1" smtClean="0"/>
              <a:t>etc</a:t>
            </a:r>
            <a:r>
              <a:rPr lang="es-ES" sz="1600" dirty="0" smtClean="0"/>
              <a:t>)</a:t>
            </a:r>
            <a:endParaRPr lang="en-US" sz="1600" dirty="0"/>
          </a:p>
        </p:txBody>
      </p:sp>
      <p:grpSp>
        <p:nvGrpSpPr>
          <p:cNvPr id="116" name="Group 115"/>
          <p:cNvGrpSpPr/>
          <p:nvPr/>
        </p:nvGrpSpPr>
        <p:grpSpPr>
          <a:xfrm>
            <a:off x="3707904" y="834885"/>
            <a:ext cx="4176464" cy="1441987"/>
            <a:chOff x="3884227" y="834885"/>
            <a:chExt cx="4176464" cy="1441987"/>
          </a:xfrm>
        </p:grpSpPr>
        <p:grpSp>
          <p:nvGrpSpPr>
            <p:cNvPr id="104" name="Group 103"/>
            <p:cNvGrpSpPr/>
            <p:nvPr/>
          </p:nvGrpSpPr>
          <p:grpSpPr>
            <a:xfrm>
              <a:off x="3884227" y="834885"/>
              <a:ext cx="4176464" cy="1441987"/>
              <a:chOff x="4100251" y="1023814"/>
              <a:chExt cx="4176464" cy="144198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1" t="13926" r="1654" b="75710"/>
              <a:stretch/>
            </p:blipFill>
            <p:spPr bwMode="auto">
              <a:xfrm>
                <a:off x="4163896" y="1690175"/>
                <a:ext cx="3927103" cy="2626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" name="Rounded Rectangle 4"/>
              <p:cNvSpPr/>
              <p:nvPr/>
            </p:nvSpPr>
            <p:spPr>
              <a:xfrm>
                <a:off x="4100251" y="1023814"/>
                <a:ext cx="4176464" cy="1441987"/>
              </a:xfrm>
              <a:prstGeom prst="roundRect">
                <a:avLst>
                  <a:gd name="adj" fmla="val 2389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4176844" y="1554501"/>
                <a:ext cx="3880483" cy="148597"/>
                <a:chOff x="2339752" y="4715680"/>
                <a:chExt cx="5417885" cy="297496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2339752" y="4725144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>
                  <a:off x="2443564" y="4869160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>
                  <a:off x="2524405" y="4869160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2603915" y="4869160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>
                  <a:off x="2677942" y="4721926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/>
                <p:cNvSpPr/>
                <p:nvPr/>
              </p:nvSpPr>
              <p:spPr>
                <a:xfrm>
                  <a:off x="2781754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/>
                <p:cNvSpPr/>
                <p:nvPr/>
              </p:nvSpPr>
              <p:spPr>
                <a:xfrm>
                  <a:off x="2862595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2942105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3022078" y="4725144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125890" y="4869160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3206731" y="4869160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3286241" y="4869160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3360268" y="4721926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3464080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3544921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624431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703829" y="4721926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3807641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888482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967992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042019" y="4718708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145831" y="486272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218721" y="486272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>
                  <a:off x="4298231" y="486272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4378204" y="4721926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4482016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4562857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4642367" y="486594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4724345" y="4718708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4828157" y="486272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4908998" y="486272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4988508" y="486272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5063162" y="4722116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5166974" y="486613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5247815" y="486613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5327325" y="486613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5401352" y="4718898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5505164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5586005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5665515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5745488" y="4722116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5849300" y="486613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930141" y="486613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6009651" y="4866132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6083678" y="4718898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6187490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6268331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6347841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6427239" y="4718898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/>
                <p:cNvSpPr/>
                <p:nvPr/>
              </p:nvSpPr>
              <p:spPr>
                <a:xfrm>
                  <a:off x="6531051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6611892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6691402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/>
                <p:nvPr/>
              </p:nvSpPr>
              <p:spPr>
                <a:xfrm>
                  <a:off x="6765429" y="4715680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/>
                <p:nvPr/>
              </p:nvSpPr>
              <p:spPr>
                <a:xfrm>
                  <a:off x="6869241" y="4859696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/>
                <p:nvPr/>
              </p:nvSpPr>
              <p:spPr>
                <a:xfrm>
                  <a:off x="6942131" y="4859696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7021641" y="4859696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7101614" y="4718898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7205426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7286267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/>
                <p:nvPr/>
              </p:nvSpPr>
              <p:spPr>
                <a:xfrm>
                  <a:off x="7365777" y="4862914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 66"/>
                <p:cNvSpPr/>
                <p:nvPr/>
              </p:nvSpPr>
              <p:spPr>
                <a:xfrm>
                  <a:off x="7447755" y="4715680"/>
                  <a:ext cx="72008" cy="2880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551567" y="4859696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7632408" y="4859696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7711918" y="4859696"/>
                  <a:ext cx="45719" cy="14401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9" name="Curved Connector 78"/>
              <p:cNvCxnSpPr>
                <a:stCxn id="11" idx="0"/>
                <a:endCxn id="15" idx="0"/>
              </p:cNvCxnSpPr>
              <p:nvPr/>
            </p:nvCxnSpPr>
            <p:spPr>
              <a:xfrm rot="16200000" flipH="1">
                <a:off x="4567293" y="1435183"/>
                <a:ext cx="1607" cy="246482"/>
              </a:xfrm>
              <a:prstGeom prst="curvedConnector3">
                <a:avLst>
                  <a:gd name="adj1" fmla="val -1422526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urved Connector 80"/>
              <p:cNvCxnSpPr>
                <a:stCxn id="11" idx="0"/>
                <a:endCxn id="23" idx="0"/>
              </p:cNvCxnSpPr>
              <p:nvPr/>
            </p:nvCxnSpPr>
            <p:spPr>
              <a:xfrm rot="5400000" flipH="1" flipV="1">
                <a:off x="4812244" y="1190233"/>
                <a:ext cx="12700" cy="734777"/>
              </a:xfrm>
              <a:prstGeom prst="curvedConnector3">
                <a:avLst>
                  <a:gd name="adj1" fmla="val 1800000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urved Connector 82"/>
              <p:cNvCxnSpPr>
                <a:stCxn id="11" idx="0"/>
                <a:endCxn id="21" idx="0"/>
              </p:cNvCxnSpPr>
              <p:nvPr/>
            </p:nvCxnSpPr>
            <p:spPr>
              <a:xfrm rot="16200000" flipH="1">
                <a:off x="4714661" y="1287815"/>
                <a:ext cx="71935" cy="611546"/>
              </a:xfrm>
              <a:prstGeom prst="curvedConnector3">
                <a:avLst>
                  <a:gd name="adj1" fmla="val -317787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urved Connector 84"/>
              <p:cNvCxnSpPr>
                <a:stCxn id="17" idx="0"/>
                <a:endCxn id="31" idx="0"/>
              </p:cNvCxnSpPr>
              <p:nvPr/>
            </p:nvCxnSpPr>
            <p:spPr>
              <a:xfrm rot="5400000" flipH="1" flipV="1">
                <a:off x="5201640" y="1170159"/>
                <a:ext cx="73542" cy="848466"/>
              </a:xfrm>
              <a:prstGeom prst="curvedConnector3">
                <a:avLst>
                  <a:gd name="adj1" fmla="val 410843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urved Connector 86"/>
              <p:cNvCxnSpPr>
                <a:stCxn id="17" idx="0"/>
                <a:endCxn id="35" idx="0"/>
              </p:cNvCxnSpPr>
              <p:nvPr/>
            </p:nvCxnSpPr>
            <p:spPr>
              <a:xfrm rot="5400000" flipH="1" flipV="1">
                <a:off x="5324795" y="1045396"/>
                <a:ext cx="75150" cy="1096385"/>
              </a:xfrm>
              <a:prstGeom prst="curvedConnector3">
                <a:avLst>
                  <a:gd name="adj1" fmla="val 404192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urved Connector 88"/>
              <p:cNvCxnSpPr>
                <a:stCxn id="24" idx="0"/>
                <a:endCxn id="38" idx="0"/>
              </p:cNvCxnSpPr>
              <p:nvPr/>
            </p:nvCxnSpPr>
            <p:spPr>
              <a:xfrm rot="5400000" flipH="1" flipV="1">
                <a:off x="5666657" y="1205863"/>
                <a:ext cx="1608" cy="845779"/>
              </a:xfrm>
              <a:prstGeom prst="curvedConnector3">
                <a:avLst>
                  <a:gd name="adj1" fmla="val 1431641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urved Connector 91"/>
              <p:cNvCxnSpPr>
                <a:stCxn id="27" idx="0"/>
                <a:endCxn id="47" idx="0"/>
              </p:cNvCxnSpPr>
              <p:nvPr/>
            </p:nvCxnSpPr>
            <p:spPr>
              <a:xfrm rot="16200000" flipH="1">
                <a:off x="6031047" y="946822"/>
                <a:ext cx="1703" cy="1220085"/>
              </a:xfrm>
              <a:prstGeom prst="curvedConnector3">
                <a:avLst>
                  <a:gd name="adj1" fmla="val -1342337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urved Connector 93"/>
              <p:cNvCxnSpPr>
                <a:stCxn id="27" idx="0"/>
                <a:endCxn id="55" idx="0"/>
              </p:cNvCxnSpPr>
              <p:nvPr/>
            </p:nvCxnSpPr>
            <p:spPr>
              <a:xfrm rot="16200000" flipH="1">
                <a:off x="6275998" y="701871"/>
                <a:ext cx="95" cy="1708379"/>
              </a:xfrm>
              <a:prstGeom prst="curvedConnector3">
                <a:avLst>
                  <a:gd name="adj1" fmla="val -240631579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urved Connector 95"/>
              <p:cNvCxnSpPr>
                <a:stCxn id="39" idx="0"/>
                <a:endCxn id="63" idx="0"/>
              </p:cNvCxnSpPr>
              <p:nvPr/>
            </p:nvCxnSpPr>
            <p:spPr>
              <a:xfrm rot="5400000" flipH="1" flipV="1">
                <a:off x="6882438" y="826906"/>
                <a:ext cx="1608" cy="1460012"/>
              </a:xfrm>
              <a:prstGeom prst="curvedConnector3">
                <a:avLst>
                  <a:gd name="adj1" fmla="val 1431641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urved Connector 97"/>
              <p:cNvCxnSpPr>
                <a:stCxn id="51" idx="0"/>
                <a:endCxn id="67" idx="0"/>
              </p:cNvCxnSpPr>
              <p:nvPr/>
            </p:nvCxnSpPr>
            <p:spPr>
              <a:xfrm rot="5400000" flipH="1" flipV="1">
                <a:off x="7371863" y="1066805"/>
                <a:ext cx="1607" cy="977000"/>
              </a:xfrm>
              <a:prstGeom prst="curvedConnector3">
                <a:avLst>
                  <a:gd name="adj1" fmla="val 14325264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Rectangle 102"/>
              <p:cNvSpPr/>
              <p:nvPr/>
            </p:nvSpPr>
            <p:spPr>
              <a:xfrm>
                <a:off x="4243830" y="2060848"/>
                <a:ext cx="772458" cy="22397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" sz="1100" dirty="0" smtClean="0"/>
                  <a:t>Play /stop</a:t>
                </a:r>
                <a:endParaRPr lang="en-US" sz="1100" dirty="0"/>
              </a:p>
            </p:txBody>
          </p:sp>
        </p:grpSp>
        <p:sp>
          <p:nvSpPr>
            <p:cNvPr id="111" name="Rectangle 110"/>
            <p:cNvSpPr/>
            <p:nvPr/>
          </p:nvSpPr>
          <p:spPr>
            <a:xfrm>
              <a:off x="5012175" y="1871919"/>
              <a:ext cx="630606" cy="2239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800" dirty="0" err="1" smtClean="0">
                  <a:solidFill>
                    <a:schemeClr val="tx1"/>
                  </a:solidFill>
                </a:rPr>
                <a:t>Desired</a:t>
              </a:r>
              <a:r>
                <a:rPr lang="es-ES" sz="800" dirty="0" smtClean="0">
                  <a:solidFill>
                    <a:schemeClr val="tx1"/>
                  </a:solidFill>
                </a:rPr>
                <a:t> </a:t>
              </a:r>
              <a:r>
                <a:rPr lang="es-ES" sz="800" dirty="0" err="1" smtClean="0">
                  <a:solidFill>
                    <a:schemeClr val="tx1"/>
                  </a:solidFill>
                </a:rPr>
                <a:t>duration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2" name="Rectangle 111"/>
          <p:cNvSpPr/>
          <p:nvPr/>
        </p:nvSpPr>
        <p:spPr>
          <a:xfrm>
            <a:off x="1080859" y="260648"/>
            <a:ext cx="6828873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dirty="0"/>
              <a:t>Algorithms for automatic playlist mixing enhanced with mobile devices</a:t>
            </a:r>
            <a:endParaRPr lang="en-US" dirty="0"/>
          </a:p>
        </p:txBody>
      </p:sp>
      <p:sp>
        <p:nvSpPr>
          <p:cNvPr id="113" name="Rounded Rectangle 112"/>
          <p:cNvSpPr/>
          <p:nvPr/>
        </p:nvSpPr>
        <p:spPr>
          <a:xfrm>
            <a:off x="1080859" y="260648"/>
            <a:ext cx="6780306" cy="369332"/>
          </a:xfrm>
          <a:prstGeom prst="roundRect">
            <a:avLst>
              <a:gd name="adj" fmla="val 109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/>
          <p:cNvGrpSpPr/>
          <p:nvPr/>
        </p:nvGrpSpPr>
        <p:grpSpPr>
          <a:xfrm>
            <a:off x="6778313" y="5851837"/>
            <a:ext cx="2381250" cy="976511"/>
            <a:chOff x="827584" y="1587232"/>
            <a:chExt cx="2381250" cy="976511"/>
          </a:xfrm>
        </p:grpSpPr>
        <p:pic>
          <p:nvPicPr>
            <p:cNvPr id="119" name="Picture 1" descr="Description: C:\Users\jasmina\Desktop\FAST-250px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1587232"/>
              <a:ext cx="2381250" cy="942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0" name="Rectangle 3"/>
            <p:cNvSpPr>
              <a:spLocks noChangeArrowheads="1"/>
            </p:cNvSpPr>
            <p:nvPr/>
          </p:nvSpPr>
          <p:spPr bwMode="auto">
            <a:xfrm>
              <a:off x="1259632" y="2132856"/>
              <a:ext cx="1758815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8 June workshop</a:t>
              </a: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1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Calibri" pitchFamily="34" charset="0"/>
                  <a:cs typeface="Arial" pitchFamily="34" charset="0"/>
                </a:rPr>
                <a:t>University of Nottingham</a:t>
              </a:r>
              <a:endPara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287296" y="6377776"/>
            <a:ext cx="1740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Alfonso </a:t>
            </a:r>
            <a:r>
              <a:rPr lang="es-ES" sz="1400" dirty="0" err="1" smtClean="0"/>
              <a:t>Perez</a:t>
            </a:r>
            <a:r>
              <a:rPr lang="es-ES" sz="1400" dirty="0" smtClean="0"/>
              <a:t> Carrillo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59718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51" y="1548952"/>
            <a:ext cx="4393384" cy="518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851" y="38869"/>
            <a:ext cx="8297013" cy="1943388"/>
          </a:xfrm>
          <a:ln/>
        </p:spPr>
        <p:txBody>
          <a:bodyPr/>
          <a:lstStyle/>
          <a:p>
            <a:pPr>
              <a:lnSpc>
                <a:spcPct val="114000"/>
              </a:lnSpc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en-US" sz="2900">
                <a:latin typeface="Avenir Next" charset="0"/>
              </a:rPr>
              <a:t>Semantic Player: A Smart Mobile Audio Player</a:t>
            </a:r>
            <a:br>
              <a:rPr lang="en-US" sz="2900">
                <a:latin typeface="Avenir Next" charset="0"/>
              </a:rPr>
            </a:br>
            <a:r>
              <a:rPr lang="en-US" sz="2900">
                <a:latin typeface="Avenir Next" charset="0"/>
              </a:rPr>
              <a:t>Based on Ontological Metadata</a:t>
            </a:r>
            <a:br>
              <a:rPr lang="en-US" sz="2900">
                <a:latin typeface="Avenir Next" charset="0"/>
              </a:rPr>
            </a:br>
            <a:r>
              <a:rPr lang="en-US" sz="2000">
                <a:latin typeface="Avenir Next" charset="0"/>
              </a:rPr>
              <a:t>Florian Thalmann, C4DM, QML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426" y="2038398"/>
            <a:ext cx="4495656" cy="5632946"/>
          </a:xfrm>
          <a:ln/>
        </p:spPr>
        <p:txBody>
          <a:bodyPr tIns="0"/>
          <a:lstStyle/>
          <a:p>
            <a:pPr marL="0" indent="0">
              <a:lnSpc>
                <a:spcPct val="114000"/>
              </a:lnSpc>
              <a:spcBef>
                <a:spcPct val="0"/>
              </a:spcBef>
              <a:spcAft>
                <a:spcPts val="1304"/>
              </a:spcAft>
              <a:tabLst>
                <a:tab pos="37008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900">
                <a:latin typeface="Avenir Next" charset="0"/>
              </a:rPr>
              <a:t>Plays back groups of tracks (</a:t>
            </a:r>
            <a:r>
              <a:rPr lang="en-US" sz="1900" b="1">
                <a:latin typeface="Avenir Next" charset="0"/>
              </a:rPr>
              <a:t>Dynamic Music Objects</a:t>
            </a:r>
            <a:r>
              <a:rPr lang="en-US" sz="1900">
                <a:latin typeface="Avenir Next" charset="0"/>
              </a:rPr>
              <a:t>) differently each time</a:t>
            </a:r>
          </a:p>
          <a:p>
            <a:pPr marL="0" indent="0">
              <a:lnSpc>
                <a:spcPct val="114000"/>
              </a:lnSpc>
              <a:spcBef>
                <a:spcPct val="0"/>
              </a:spcBef>
              <a:spcAft>
                <a:spcPts val="1304"/>
              </a:spcAft>
              <a:tabLst>
                <a:tab pos="37008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900" b="1">
                <a:latin typeface="Avenir Next" charset="0"/>
              </a:rPr>
              <a:t>Consumer</a:t>
            </a:r>
            <a:r>
              <a:rPr lang="en-US" sz="1900">
                <a:latin typeface="Avenir Next" charset="0"/>
              </a:rPr>
              <a:t>-oriented, producer/distributor-defined</a:t>
            </a:r>
          </a:p>
          <a:p>
            <a:pPr marL="0" indent="0">
              <a:lnSpc>
                <a:spcPct val="114000"/>
              </a:lnSpc>
              <a:spcBef>
                <a:spcPct val="0"/>
              </a:spcBef>
              <a:spcAft>
                <a:spcPts val="1304"/>
              </a:spcAft>
              <a:tabLst>
                <a:tab pos="37008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900" b="1">
                <a:latin typeface="Avenir Next" charset="0"/>
              </a:rPr>
              <a:t>Mobile Audio Ontology</a:t>
            </a:r>
            <a:r>
              <a:rPr lang="en-US" sz="1900">
                <a:latin typeface="Avenir Next" charset="0"/>
              </a:rPr>
              <a:t> (see image) defines renderings of DMOs</a:t>
            </a:r>
          </a:p>
          <a:p>
            <a:pPr marL="0" indent="0">
              <a:lnSpc>
                <a:spcPct val="114000"/>
              </a:lnSpc>
              <a:spcBef>
                <a:spcPct val="0"/>
              </a:spcBef>
              <a:spcAft>
                <a:spcPts val="1304"/>
              </a:spcAft>
              <a:tabLst>
                <a:tab pos="37008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900">
                <a:latin typeface="Avenir Next" charset="0"/>
              </a:rPr>
              <a:t>Currently allows for mappings of various </a:t>
            </a:r>
            <a:r>
              <a:rPr lang="en-US" sz="1900" b="1">
                <a:latin typeface="Avenir Next" charset="0"/>
              </a:rPr>
              <a:t>inputs</a:t>
            </a:r>
            <a:r>
              <a:rPr lang="en-US" sz="1900">
                <a:latin typeface="Avenir Next" charset="0"/>
              </a:rPr>
              <a:t> to </a:t>
            </a:r>
            <a:r>
              <a:rPr lang="en-US" sz="1900" b="1">
                <a:latin typeface="Avenir Next" charset="0"/>
              </a:rPr>
              <a:t>musical parameters</a:t>
            </a:r>
          </a:p>
          <a:p>
            <a:pPr marL="0" indent="0">
              <a:lnSpc>
                <a:spcPct val="114000"/>
              </a:lnSpc>
              <a:spcBef>
                <a:spcPct val="0"/>
              </a:spcBef>
              <a:spcAft>
                <a:spcPts val="1304"/>
              </a:spcAft>
              <a:tabLst>
                <a:tab pos="370086" algn="l"/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US" sz="1900">
                <a:latin typeface="Avenir Next" charset="0"/>
              </a:rPr>
              <a:t>Platform independent with </a:t>
            </a:r>
            <a:r>
              <a:rPr lang="en-US" sz="1900" b="1">
                <a:latin typeface="Avenir Next" charset="0"/>
              </a:rPr>
              <a:t>Ionic</a:t>
            </a:r>
            <a:r>
              <a:rPr lang="en-US" sz="1900">
                <a:latin typeface="Avenir Next" charset="0"/>
              </a:rPr>
              <a:t> (AngularJS, Cordova), </a:t>
            </a:r>
            <a:r>
              <a:rPr lang="en-US" sz="1900" b="1">
                <a:latin typeface="Avenir Next" charset="0"/>
              </a:rPr>
              <a:t>Web Audio API</a:t>
            </a:r>
            <a:r>
              <a:rPr lang="en-US" sz="1900">
                <a:latin typeface="Avenir Next" charset="0"/>
              </a:rPr>
              <a:t>, Rdfstore-js</a:t>
            </a:r>
          </a:p>
        </p:txBody>
      </p:sp>
    </p:spTree>
    <p:extLst>
      <p:ext uri="{BB962C8B-B14F-4D97-AF65-F5344CB8AC3E}">
        <p14:creationId xmlns:p14="http://schemas.microsoft.com/office/powerpoint/2010/main" val="15819995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09537"/>
            <a:ext cx="9144000" cy="576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Enabling interactive &amp; interoperable semantic music apps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Mariano Mora-</a:t>
            </a:r>
            <a:r>
              <a:rPr lang="en-GB" sz="1400" b="1" dirty="0" err="1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Mcginity</a:t>
            </a:r>
            <a:r>
              <a:rPr lang="en-GB" sz="1400" b="1" dirty="0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, Thomas </a:t>
            </a:r>
            <a:r>
              <a:rPr lang="en-GB" sz="1400" b="1" dirty="0" err="1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Wilmering</a:t>
            </a:r>
            <a:r>
              <a:rPr lang="en-GB" sz="1400" b="1" dirty="0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GB" sz="1400" b="1" dirty="0" err="1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Allo</a:t>
            </a:r>
            <a:r>
              <a:rPr lang="en-GB" sz="1400" b="1" dirty="0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400" b="1" dirty="0" err="1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Alik</a:t>
            </a:r>
            <a:r>
              <a:rPr lang="en-GB" sz="1400" b="1" dirty="0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, George </a:t>
            </a:r>
            <a:r>
              <a:rPr lang="en-GB" sz="1400" b="1" dirty="0" err="1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Fazekas</a:t>
            </a:r>
            <a:r>
              <a:rPr lang="en-GB" sz="1400" b="1" dirty="0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GB" sz="1400" b="1" dirty="0" err="1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Panos</a:t>
            </a:r>
            <a:r>
              <a:rPr lang="en-GB" sz="1400" b="1" dirty="0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400" b="1" dirty="0" err="1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Kudumakis</a:t>
            </a:r>
            <a:r>
              <a:rPr lang="en-GB" sz="1400" b="1" dirty="0" smtClean="0">
                <a:solidFill>
                  <a:srgbClr val="5E6A71"/>
                </a:solidFill>
                <a:latin typeface="+mj-lt"/>
                <a:ea typeface="+mj-ea"/>
                <a:cs typeface="+mj-cs"/>
              </a:rPr>
              <a:t>, Mark Sandler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6200" y="990600"/>
            <a:ext cx="9090695" cy="5486400"/>
            <a:chOff x="76200" y="990600"/>
            <a:chExt cx="9090695" cy="5486400"/>
          </a:xfrm>
        </p:grpSpPr>
        <p:grpSp>
          <p:nvGrpSpPr>
            <p:cNvPr id="34" name="Group 33"/>
            <p:cNvGrpSpPr/>
            <p:nvPr/>
          </p:nvGrpSpPr>
          <p:grpSpPr>
            <a:xfrm>
              <a:off x="76200" y="990600"/>
              <a:ext cx="8991600" cy="5486400"/>
              <a:chOff x="76200" y="1066800"/>
              <a:chExt cx="8991600" cy="5105400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76200" y="1066800"/>
                <a:ext cx="5943600" cy="5105400"/>
                <a:chOff x="755650" y="609600"/>
                <a:chExt cx="7561263" cy="4249738"/>
              </a:xfrm>
            </p:grpSpPr>
            <p:sp>
              <p:nvSpPr>
                <p:cNvPr id="10" name="Rectangle 30"/>
                <p:cNvSpPr>
                  <a:spLocks noChangeArrowheads="1"/>
                </p:cNvSpPr>
                <p:nvPr/>
              </p:nvSpPr>
              <p:spPr bwMode="auto">
                <a:xfrm>
                  <a:off x="755650" y="609600"/>
                  <a:ext cx="7561263" cy="4249738"/>
                </a:xfrm>
                <a:prstGeom prst="rect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11" name="Group 18"/>
                <p:cNvGrpSpPr>
                  <a:grpSpLocks/>
                </p:cNvGrpSpPr>
                <p:nvPr/>
              </p:nvGrpSpPr>
              <p:grpSpPr bwMode="auto">
                <a:xfrm>
                  <a:off x="4590090" y="716781"/>
                  <a:ext cx="1751438" cy="1971843"/>
                  <a:chOff x="2267123" y="332656"/>
                  <a:chExt cx="1872829" cy="2376264"/>
                </a:xfrm>
              </p:grpSpPr>
              <p:pic>
                <p:nvPicPr>
                  <p:cNvPr id="26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17717" t="47769" r="58760" b="28346"/>
                  <a:stretch>
                    <a:fillRect/>
                  </a:stretch>
                </p:blipFill>
                <p:spPr bwMode="auto">
                  <a:xfrm>
                    <a:off x="2267123" y="787360"/>
                    <a:ext cx="1872793" cy="940398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7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 l="10188" t="71916" r="65846" b="2644"/>
                  <a:stretch>
                    <a:fillRect/>
                  </a:stretch>
                </p:blipFill>
                <p:spPr bwMode="auto">
                  <a:xfrm>
                    <a:off x="2267123" y="1707462"/>
                    <a:ext cx="1872829" cy="1001458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8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2267206" y="332656"/>
                    <a:ext cx="1872746" cy="464937"/>
                    <a:chOff x="2880228" y="611485"/>
                    <a:chExt cx="3528236" cy="906306"/>
                  </a:xfrm>
                </p:grpSpPr>
                <p:pic>
                  <p:nvPicPr>
                    <p:cNvPr id="29" name="Picture 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 l="17717" t="30446" r="58760" b="57742"/>
                    <a:stretch>
                      <a:fillRect/>
                    </a:stretch>
                  </p:blipFill>
                  <p:spPr bwMode="auto">
                    <a:xfrm>
                      <a:off x="2880228" y="611485"/>
                      <a:ext cx="3528236" cy="906306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0" name="Picture 1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 cstate="print"/>
                    <a:srcRect l="28217" t="38345" r="66623" b="57742"/>
                    <a:stretch>
                      <a:fillRect/>
                    </a:stretch>
                  </p:blipFill>
                  <p:spPr bwMode="auto">
                    <a:xfrm>
                      <a:off x="4095344" y="1187549"/>
                      <a:ext cx="773364" cy="300144"/>
                    </a:xfrm>
                    <a:prstGeom prst="rect">
                      <a:avLst/>
                    </a:prstGeom>
                    <a:noFill/>
                    <a:ln w="9525" algn="ctr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31" name="Rectangle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96296" y="971525"/>
                      <a:ext cx="1152128" cy="21602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2" name="Group 10"/>
                <p:cNvGrpSpPr>
                  <a:grpSpLocks/>
                </p:cNvGrpSpPr>
                <p:nvPr/>
              </p:nvGrpSpPr>
              <p:grpSpPr bwMode="auto">
                <a:xfrm>
                  <a:off x="2732503" y="716781"/>
                  <a:ext cx="1751439" cy="1971843"/>
                  <a:chOff x="2378075" y="981075"/>
                  <a:chExt cx="2043113" cy="2655888"/>
                </a:xfrm>
              </p:grpSpPr>
              <p:pic>
                <p:nvPicPr>
                  <p:cNvPr id="22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26575" t="19423" r="30708" b="67717"/>
                  <a:stretch>
                    <a:fillRect/>
                  </a:stretch>
                </p:blipFill>
                <p:spPr bwMode="auto">
                  <a:xfrm>
                    <a:off x="2378075" y="981075"/>
                    <a:ext cx="2043113" cy="681404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3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26575" t="39896" r="30708" b="22572"/>
                  <a:stretch>
                    <a:fillRect/>
                  </a:stretch>
                </p:blipFill>
                <p:spPr bwMode="auto">
                  <a:xfrm>
                    <a:off x="2378080" y="1648708"/>
                    <a:ext cx="2043108" cy="1988255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4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 l="69980" t="22047" r="15353" b="54068"/>
                  <a:stretch>
                    <a:fillRect/>
                  </a:stretch>
                </p:blipFill>
                <p:spPr bwMode="auto">
                  <a:xfrm>
                    <a:off x="3223729" y="1005066"/>
                    <a:ext cx="498897" cy="362183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5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 l="26280" t="17848" r="67912" b="74541"/>
                  <a:stretch>
                    <a:fillRect/>
                  </a:stretch>
                </p:blipFill>
                <p:spPr bwMode="auto">
                  <a:xfrm>
                    <a:off x="2378080" y="981152"/>
                    <a:ext cx="277631" cy="403350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3" name="Picture 2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3249" t="34122" r="57874" b="9448"/>
                <a:stretch>
                  <a:fillRect/>
                </a:stretch>
              </p:blipFill>
              <p:spPr bwMode="auto">
                <a:xfrm>
                  <a:off x="6465367" y="716781"/>
                  <a:ext cx="1751438" cy="19718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13"/>
                <p:cNvPicPr>
                  <a:picLocks noChangeArrowheads="1"/>
                </p:cNvPicPr>
                <p:nvPr/>
              </p:nvPicPr>
              <p:blipFill>
                <a:blip r:embed="rId6" cstate="print"/>
                <a:srcRect l="18898" t="28346" r="36738" b="15224"/>
                <a:stretch>
                  <a:fillRect/>
                </a:stretch>
              </p:blipFill>
              <p:spPr bwMode="auto">
                <a:xfrm>
                  <a:off x="6465068" y="2801532"/>
                  <a:ext cx="1738446" cy="1971843"/>
                </a:xfrm>
                <a:prstGeom prst="rect">
                  <a:avLst/>
                </a:prstGeom>
                <a:noFill/>
                <a:ln w="3175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</p:pic>
            <p:grpSp>
              <p:nvGrpSpPr>
                <p:cNvPr id="15" name="Group 23"/>
                <p:cNvGrpSpPr>
                  <a:grpSpLocks/>
                </p:cNvGrpSpPr>
                <p:nvPr/>
              </p:nvGrpSpPr>
              <p:grpSpPr bwMode="auto">
                <a:xfrm>
                  <a:off x="847700" y="701459"/>
                  <a:ext cx="1759057" cy="1993057"/>
                  <a:chOff x="130094" y="960367"/>
                  <a:chExt cx="2088228" cy="2684657"/>
                </a:xfrm>
              </p:grpSpPr>
              <p:pic>
                <p:nvPicPr>
                  <p:cNvPr id="2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 l="33661" t="9448" r="38976" b="47769"/>
                  <a:stretch>
                    <a:fillRect/>
                  </a:stretch>
                </p:blipFill>
                <p:spPr bwMode="auto">
                  <a:xfrm>
                    <a:off x="130094" y="960367"/>
                    <a:ext cx="2088228" cy="165979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1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 l="33661" t="58794" r="38976" b="14697"/>
                  <a:stretch>
                    <a:fillRect/>
                  </a:stretch>
                </p:blipFill>
                <p:spPr bwMode="auto">
                  <a:xfrm>
                    <a:off x="130094" y="2616603"/>
                    <a:ext cx="2088228" cy="102842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6" name="Group 21"/>
                <p:cNvGrpSpPr>
                  <a:grpSpLocks/>
                </p:cNvGrpSpPr>
                <p:nvPr/>
              </p:nvGrpSpPr>
              <p:grpSpPr bwMode="auto">
                <a:xfrm>
                  <a:off x="847807" y="2808073"/>
                  <a:ext cx="1759057" cy="1971544"/>
                  <a:chOff x="1109010" y="535816"/>
                  <a:chExt cx="3692182" cy="4887734"/>
                </a:xfrm>
              </p:grpSpPr>
              <p:pic>
                <p:nvPicPr>
                  <p:cNvPr id="18" name="Picture 48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 l="1682" t="1181" r="3365" b="1181"/>
                  <a:stretch>
                    <a:fillRect/>
                  </a:stretch>
                </p:blipFill>
                <p:spPr bwMode="auto">
                  <a:xfrm>
                    <a:off x="1109010" y="535816"/>
                    <a:ext cx="3692182" cy="4887734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 l="46819" b="35902"/>
                  <a:stretch>
                    <a:fillRect/>
                  </a:stretch>
                </p:blipFill>
                <p:spPr bwMode="auto">
                  <a:xfrm>
                    <a:off x="1109010" y="836713"/>
                    <a:ext cx="3678727" cy="2304256"/>
                  </a:xfrm>
                  <a:prstGeom prst="rect">
                    <a:avLst/>
                  </a:prstGeom>
                  <a:noFill/>
                  <a:ln w="317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17" name="Picture 3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 l="20966" t="40945" r="20966" b="7349"/>
                <a:stretch>
                  <a:fillRect/>
                </a:stretch>
              </p:blipFill>
              <p:spPr bwMode="auto">
                <a:xfrm>
                  <a:off x="2730917" y="2801532"/>
                  <a:ext cx="3610696" cy="197808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2" name="Picture 31" descr="Objectives2.jpg"/>
              <p:cNvPicPr>
                <a:picLocks noChangeAspect="1"/>
              </p:cNvPicPr>
              <p:nvPr/>
            </p:nvPicPr>
            <p:blipFill>
              <a:blip r:embed="rId11" cstate="print"/>
              <a:srcRect l="1737" t="778" r="1737" b="778"/>
              <a:stretch>
                <a:fillRect/>
              </a:stretch>
            </p:blipFill>
            <p:spPr>
              <a:xfrm>
                <a:off x="6096000" y="1066800"/>
                <a:ext cx="2971800" cy="5105400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8412710" y="1688068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IM AF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59105" y="2831068"/>
              <a:ext cx="7848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MVCO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82000" y="3962400"/>
              <a:ext cx="784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C4DM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120450" y="5040868"/>
              <a:ext cx="102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MPEG-M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120450" y="6107668"/>
              <a:ext cx="1023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MPEG-M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107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-129257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GB" sz="4000" dirty="0" smtClean="0"/>
              <a:t>Mobile music demonstrator</a:t>
            </a:r>
            <a:br>
              <a:rPr lang="en-GB" sz="4000" dirty="0" smtClean="0"/>
            </a:br>
            <a:r>
              <a:rPr lang="en-GB" sz="2200" dirty="0" smtClean="0"/>
              <a:t>Chris Greenhalgh, Adrian Hazzard, Sean McGrath</a:t>
            </a:r>
            <a:endParaRPr lang="en-GB" sz="2200" dirty="0"/>
          </a:p>
        </p:txBody>
      </p:sp>
      <p:pic>
        <p:nvPicPr>
          <p:cNvPr id="6" name="Picture 5" descr="FAST-15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634" y="6249421"/>
            <a:ext cx="1187624" cy="471883"/>
          </a:xfrm>
          <a:prstGeom prst="rect">
            <a:avLst/>
          </a:prstGeom>
        </p:spPr>
      </p:pic>
      <p:pic>
        <p:nvPicPr>
          <p:cNvPr id="7" name="Picture 6" descr="MR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6212406"/>
            <a:ext cx="2592288" cy="416617"/>
          </a:xfrm>
          <a:prstGeom prst="rect">
            <a:avLst/>
          </a:prstGeom>
        </p:spPr>
      </p:pic>
      <p:pic>
        <p:nvPicPr>
          <p:cNvPr id="8" name="Picture 7" descr="University_of_Nottingham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44672" y="6153266"/>
            <a:ext cx="1403648" cy="5680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520" y="1325086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GB" sz="1600" b="1" dirty="0" err="1" smtClean="0"/>
              <a:t>daoPlayer</a:t>
            </a:r>
            <a:r>
              <a:rPr lang="en-GB" sz="1600" dirty="0" smtClean="0"/>
              <a:t> - a prototype adaptive music player app to explore the characteristics, opportunities and challenges of creating </a:t>
            </a:r>
            <a:r>
              <a:rPr lang="en-GB" sz="1600" b="1" dirty="0" smtClean="0"/>
              <a:t>mobile soundtracks.</a:t>
            </a:r>
          </a:p>
          <a:p>
            <a:pPr marL="447675" lvl="0" indent="-268288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 err="1" smtClean="0"/>
              <a:t>daoPlayer</a:t>
            </a:r>
            <a:r>
              <a:rPr lang="en-GB" sz="1600" dirty="0" smtClean="0"/>
              <a:t> 1.17 (Android)</a:t>
            </a:r>
          </a:p>
          <a:p>
            <a:pPr marL="179388" lvl="1">
              <a:spcBef>
                <a:spcPct val="0"/>
              </a:spcBef>
              <a:defRPr/>
            </a:pPr>
            <a:r>
              <a:rPr lang="en-GB" sz="1600" dirty="0" smtClean="0"/>
              <a:t>	- GPS driven (i.e. fixed transition points and real-time tracking and updates)</a:t>
            </a:r>
          </a:p>
          <a:p>
            <a:pPr marL="179388" lvl="1">
              <a:spcBef>
                <a:spcPct val="0"/>
              </a:spcBef>
              <a:defRPr/>
            </a:pPr>
            <a:r>
              <a:rPr lang="en-GB" sz="1600" dirty="0" smtClean="0"/>
              <a:t>	- Multi-track (i.e. onset , offset, volume)</a:t>
            </a:r>
          </a:p>
          <a:p>
            <a:pPr marL="179388" lvl="1">
              <a:spcBef>
                <a:spcPct val="0"/>
              </a:spcBef>
              <a:defRPr/>
            </a:pPr>
            <a:r>
              <a:rPr lang="en-GB" sz="1600" dirty="0" smtClean="0"/>
              <a:t>	- Audio track section data used for dynamic re-arrangement of single or multi-track audio</a:t>
            </a:r>
          </a:p>
          <a:p>
            <a:endParaRPr lang="en-GB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3219941"/>
            <a:ext cx="452559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ct val="0"/>
              </a:spcBef>
              <a:defRPr/>
            </a:pPr>
            <a:r>
              <a:rPr lang="en-GB" sz="1600" b="1" dirty="0" smtClean="0"/>
              <a:t>Experimental </a:t>
            </a:r>
            <a:r>
              <a:rPr lang="en-GB" sz="1600" b="1" dirty="0"/>
              <a:t>study (May – July 2015)</a:t>
            </a:r>
          </a:p>
          <a:p>
            <a:pPr marL="465138" lvl="2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Circular </a:t>
            </a:r>
            <a:r>
              <a:rPr lang="en-GB" sz="1600" dirty="0"/>
              <a:t>walk </a:t>
            </a:r>
            <a:endParaRPr lang="en-GB" sz="1600" dirty="0" smtClean="0"/>
          </a:p>
          <a:p>
            <a:pPr marL="465138" lvl="2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Music </a:t>
            </a:r>
            <a:r>
              <a:rPr lang="en-GB" sz="1600" dirty="0"/>
              <a:t>tracks adapt </a:t>
            </a:r>
            <a:r>
              <a:rPr lang="en-GB" sz="1600" dirty="0" smtClean="0"/>
              <a:t>for one half - fixed playlist on other</a:t>
            </a:r>
            <a:endParaRPr lang="en-GB" sz="1600" dirty="0"/>
          </a:p>
          <a:p>
            <a:pPr marL="465138" lvl="2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Adaptations</a:t>
            </a:r>
            <a:r>
              <a:rPr lang="en-GB" sz="1600" dirty="0"/>
              <a:t>: sectional and rearranging </a:t>
            </a:r>
            <a:r>
              <a:rPr lang="en-GB" sz="1600" dirty="0" smtClean="0"/>
              <a:t>and  </a:t>
            </a:r>
            <a:r>
              <a:rPr lang="en-GB" sz="1600" dirty="0"/>
              <a:t>multi-track remixing of songs to suit physical structure of </a:t>
            </a:r>
            <a:r>
              <a:rPr lang="en-GB" sz="1600" dirty="0" smtClean="0"/>
              <a:t>walk</a:t>
            </a:r>
          </a:p>
          <a:p>
            <a:pPr marL="465138" lvl="2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GB" sz="1600" dirty="0" smtClean="0"/>
              <a:t>Currently </a:t>
            </a:r>
            <a:r>
              <a:rPr lang="en-GB" sz="1600" dirty="0"/>
              <a:t>scripting / testing – </a:t>
            </a:r>
            <a:r>
              <a:rPr lang="en-GB" sz="1600" dirty="0" smtClean="0"/>
              <a:t>participants </a:t>
            </a:r>
          </a:p>
          <a:p>
            <a:pPr marL="179388" lvl="2" indent="268288">
              <a:spcBef>
                <a:spcPct val="0"/>
              </a:spcBef>
              <a:defRPr/>
            </a:pPr>
            <a:r>
              <a:rPr lang="en-GB" sz="1600" dirty="0" smtClean="0"/>
              <a:t>and </a:t>
            </a:r>
            <a:r>
              <a:rPr lang="en-GB" sz="1600" dirty="0"/>
              <a:t>data capture throughout June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11249" r="7844" b="9862"/>
          <a:stretch/>
        </p:blipFill>
        <p:spPr>
          <a:xfrm>
            <a:off x="4624494" y="3219941"/>
            <a:ext cx="4198311" cy="2585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1370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hris Greenhalgh.pd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756592" y="-11432"/>
            <a:ext cx="11160046" cy="6137595"/>
          </a:xfrm>
        </p:spPr>
      </p:pic>
    </p:spTree>
    <p:extLst>
      <p:ext uri="{BB962C8B-B14F-4D97-AF65-F5344CB8AC3E}">
        <p14:creationId xmlns:p14="http://schemas.microsoft.com/office/powerpoint/2010/main" val="3110736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572</Words>
  <Application>Microsoft Macintosh PowerPoint</Application>
  <PresentationFormat>On-screen Show (4:3)</PresentationFormat>
  <Paragraphs>93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Summary of mini-demonstrators</vt:lpstr>
      <vt:lpstr>PowerPoint Presentation</vt:lpstr>
      <vt:lpstr>Augmenting Instruments  Carolan guitar ‘On the Road ‘15’  Studies of Use – Scoping  Augmenting, Sensing and Capturing  Performing, Studios and Liveness  At Performing Data, WOMAD  and NIME 2015  Catalyst for Design – DMO, Extraction, Learning, Practice &amp; Consumption</vt:lpstr>
      <vt:lpstr>Multitrack testbed</vt:lpstr>
      <vt:lpstr>PowerPoint Presentation</vt:lpstr>
      <vt:lpstr>Semantic Player: A Smart Mobile Audio Player Based on Ontological Metadata Florian Thalmann, C4DM, QML</vt:lpstr>
      <vt:lpstr>PowerPoint Presentation</vt:lpstr>
      <vt:lpstr>Mobile music demonstrator Chris Greenhalgh, Adrian Hazzard, Sean McGrath</vt:lpstr>
      <vt:lpstr>PowerPoint Presentation</vt:lpstr>
      <vt:lpstr>PowerPoint Presentation</vt:lpstr>
      <vt:lpstr>Ethnographic themes in music production and consumption - Nottingham MRL</vt:lpstr>
      <vt:lpstr>PowerPoint Presentation</vt:lpstr>
      <vt:lpstr>PowerPoint Presentation</vt:lpstr>
      <vt:lpstr>PowerPoint Presentation</vt:lpstr>
      <vt:lpstr>PowerPoint Presentation</vt:lpstr>
      <vt:lpstr>Harmonic Visualiser</vt:lpstr>
      <vt:lpstr>PowerPoint Presentation</vt:lpstr>
      <vt:lpstr>PowerPoint Presentation</vt:lpstr>
      <vt:lpstr>PowerPoint Presentation</vt:lpstr>
    </vt:vector>
  </TitlesOfParts>
  <Company>Queen Mary, University of London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Jasmina Bolfek-Radovani</dc:creator>
  <cp:lastModifiedBy>Mark Sandler</cp:lastModifiedBy>
  <cp:revision>9</cp:revision>
  <dcterms:created xsi:type="dcterms:W3CDTF">2015-06-02T16:15:30Z</dcterms:created>
  <dcterms:modified xsi:type="dcterms:W3CDTF">2015-06-08T07:29:17Z</dcterms:modified>
</cp:coreProperties>
</file>